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18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232428" y="65504"/>
            <a:ext cx="11485785" cy="6319374"/>
            <a:chOff x="118128" y="407762"/>
            <a:chExt cx="11485785" cy="6319374"/>
          </a:xfrm>
        </p:grpSpPr>
        <p:sp>
          <p:nvSpPr>
            <p:cNvPr id="4" name="CuadroTexto 3"/>
            <p:cNvSpPr txBox="1"/>
            <p:nvPr/>
          </p:nvSpPr>
          <p:spPr>
            <a:xfrm>
              <a:off x="3772527" y="407762"/>
              <a:ext cx="37505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CAJA NEGRA CAPACITACIÓN DOCENTE</a:t>
              </a:r>
              <a:endParaRPr lang="es-MX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8" name="Rectángulo 7"/>
            <p:cNvSpPr/>
            <p:nvPr/>
          </p:nvSpPr>
          <p:spPr>
            <a:xfrm>
              <a:off x="599936" y="1906429"/>
              <a:ext cx="1873885" cy="32512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228600" indent="-228600">
                <a:spcAft>
                  <a:spcPts val="800"/>
                </a:spcAft>
                <a:buFont typeface="+mj-lt"/>
                <a:buAutoNum type="arabicPeriod"/>
              </a:pPr>
              <a:r>
                <a:rPr lang="es-MX" sz="1100" b="1" dirty="0" smtClean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Detección de necesidades (Departamento académico)</a:t>
              </a:r>
            </a:p>
            <a:p>
              <a:pPr marL="228600" indent="-228600">
                <a:spcAft>
                  <a:spcPts val="800"/>
                </a:spcAft>
                <a:buFont typeface="+mj-lt"/>
                <a:buAutoNum type="arabicPeriod"/>
              </a:pPr>
              <a:r>
                <a:rPr lang="es-MX" sz="1100" b="1" dirty="0" smtClean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Evaluación docente (centro de computo) </a:t>
              </a:r>
            </a:p>
            <a:p>
              <a:pPr marL="228600" indent="-228600">
                <a:spcAft>
                  <a:spcPts val="800"/>
                </a:spcAft>
                <a:buFont typeface="+mj-lt"/>
                <a:buAutoNum type="arabicPeriod"/>
              </a:pPr>
              <a:r>
                <a:rPr lang="es-MX" sz="1100" b="1" dirty="0" smtClean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Lineamientos del ITH</a:t>
              </a:r>
            </a:p>
            <a:p>
              <a:pPr marL="228600" indent="-228600">
                <a:spcAft>
                  <a:spcPts val="800"/>
                </a:spcAft>
                <a:buFont typeface="+mj-lt"/>
                <a:buAutoNum type="arabicPeriod"/>
              </a:pPr>
              <a:r>
                <a:rPr lang="es-MX" sz="1100" b="1" dirty="0" smtClean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Minuta de reunión de detección de necesidades Vinculación-JA- Presidente academia</a:t>
              </a:r>
            </a:p>
            <a:p>
              <a:pPr marL="228600" indent="-228600">
                <a:spcAft>
                  <a:spcPts val="800"/>
                </a:spcAft>
                <a:buFont typeface="+mj-lt"/>
                <a:buAutoNum type="arabicPeriod"/>
              </a:pPr>
              <a:r>
                <a:rPr lang="es-MX" sz="1100" b="1" dirty="0" smtClean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Oficio de Comisión</a:t>
              </a:r>
              <a:endParaRPr lang="es-MX" sz="11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ángulo 8"/>
            <p:cNvSpPr/>
            <p:nvPr/>
          </p:nvSpPr>
          <p:spPr>
            <a:xfrm>
              <a:off x="939695" y="1392971"/>
              <a:ext cx="1194366" cy="3886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ENTRADAS</a:t>
              </a:r>
              <a:endPara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Rectángulo 9"/>
            <p:cNvSpPr/>
            <p:nvPr/>
          </p:nvSpPr>
          <p:spPr>
            <a:xfrm>
              <a:off x="3320937" y="1387316"/>
              <a:ext cx="4391025" cy="103822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Recursos financieros, humanos, materiales.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ángulo 10"/>
            <p:cNvSpPr/>
            <p:nvPr/>
          </p:nvSpPr>
          <p:spPr>
            <a:xfrm>
              <a:off x="5059804" y="1076782"/>
              <a:ext cx="1176027" cy="3886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RECURSOS</a:t>
              </a:r>
              <a:endPara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ectángulo 11"/>
            <p:cNvSpPr/>
            <p:nvPr/>
          </p:nvSpPr>
          <p:spPr>
            <a:xfrm>
              <a:off x="3320936" y="3044282"/>
              <a:ext cx="4661896" cy="141180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ts val="1080"/>
                </a:lnSpc>
                <a:tabLst>
                  <a:tab pos="85725" algn="l"/>
                  <a:tab pos="185738" algn="l"/>
                  <a:tab pos="357188" algn="l"/>
                  <a:tab pos="628650" algn="l"/>
                </a:tabLst>
              </a:pPr>
              <a:r>
                <a:rPr lang="es-MX" sz="11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	</a:t>
              </a:r>
              <a:r>
                <a:rPr lang="es-MX" sz="9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1.- </a:t>
              </a:r>
              <a:r>
                <a:rPr lang="es-MX" sz="900" dirty="0">
                  <a:ea typeface="Calibri" panose="020F0502020204030204" pitchFamily="34" charset="0"/>
                  <a:cs typeface="Times New Roman" panose="02020603050405020304" pitchFamily="18" charset="0"/>
                </a:rPr>
                <a:t>R</a:t>
              </a:r>
              <a:r>
                <a:rPr lang="es-MX" sz="9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eunión con la academia</a:t>
              </a:r>
            </a:p>
            <a:p>
              <a:pPr>
                <a:lnSpc>
                  <a:spcPts val="1080"/>
                </a:lnSpc>
                <a:tabLst>
                  <a:tab pos="85725" algn="l"/>
                  <a:tab pos="185738" algn="l"/>
                  <a:tab pos="357188" algn="l"/>
                  <a:tab pos="628650" algn="l"/>
                </a:tabLst>
              </a:pPr>
              <a:r>
                <a:rPr lang="es-MX" sz="9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	2.- DA realiza un análisis de la evaluación docente, se pasa oficio a los JA con resultados y   haciendo ver la importancia de comisionar a los maestros </a:t>
              </a:r>
            </a:p>
            <a:p>
              <a:pPr>
                <a:lnSpc>
                  <a:spcPts val="1080"/>
                </a:lnSpc>
                <a:tabLst>
                  <a:tab pos="85725" algn="l"/>
                  <a:tab pos="185738" algn="l"/>
                  <a:tab pos="357188" algn="l"/>
                  <a:tab pos="628650" algn="l"/>
                </a:tabLst>
              </a:pPr>
              <a:r>
                <a:rPr lang="es-MX" sz="9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	3.- DA lleva a cabo la elaboración de plan de capacitación, acorde a las necesidades detectadas</a:t>
              </a:r>
            </a:p>
            <a:p>
              <a:pPr>
                <a:lnSpc>
                  <a:spcPts val="1080"/>
                </a:lnSpc>
              </a:pPr>
              <a:r>
                <a:rPr lang="es-MX" sz="9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   4. Se autoriza y valida por SUBACADEMICA</a:t>
              </a:r>
            </a:p>
            <a:p>
              <a:pPr>
                <a:lnSpc>
                  <a:spcPts val="1080"/>
                </a:lnSpc>
                <a:tabLst>
                  <a:tab pos="85725" algn="l"/>
                  <a:tab pos="185738" algn="l"/>
                  <a:tab pos="357188" algn="l"/>
                </a:tabLst>
              </a:pPr>
              <a:r>
                <a:rPr lang="es-MX" sz="9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	</a:t>
              </a:r>
              <a:r>
                <a:rPr lang="es-MX" sz="9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5.</a:t>
              </a:r>
              <a:r>
                <a:rPr lang="es-MX" sz="9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- Se procede a la publicación del Plan de capacitación</a:t>
              </a:r>
            </a:p>
            <a:p>
              <a:pPr>
                <a:lnSpc>
                  <a:spcPts val="1080"/>
                </a:lnSpc>
                <a:tabLst>
                  <a:tab pos="85725" algn="l"/>
                  <a:tab pos="185738" algn="l"/>
                  <a:tab pos="357188" algn="l"/>
                </a:tabLst>
              </a:pPr>
              <a:r>
                <a:rPr lang="es-MX" sz="9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    6. Realizar oficios de comisión por parte del departamento académico.</a:t>
              </a:r>
              <a:endParaRPr lang="es-MX" sz="9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ts val="1080"/>
                </a:lnSpc>
                <a:tabLst>
                  <a:tab pos="85725" algn="l"/>
                  <a:tab pos="185738" algn="l"/>
                  <a:tab pos="357188" algn="l"/>
                </a:tabLst>
              </a:pPr>
              <a:r>
                <a:rPr lang="es-MX" sz="9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	</a:t>
              </a:r>
              <a:endParaRPr lang="es-MX" sz="9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ángulo 12"/>
            <p:cNvSpPr/>
            <p:nvPr/>
          </p:nvSpPr>
          <p:spPr>
            <a:xfrm>
              <a:off x="5165987" y="2655586"/>
              <a:ext cx="1069844" cy="3886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PROCESO</a:t>
              </a:r>
              <a:endPara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Rectángulo 13"/>
            <p:cNvSpPr/>
            <p:nvPr/>
          </p:nvSpPr>
          <p:spPr>
            <a:xfrm>
              <a:off x="3320935" y="5147291"/>
              <a:ext cx="4391025" cy="109029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 smtClean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Que 90 docentes sean comisionados y capacitados anualmente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5" name="Rectángulo 14"/>
            <p:cNvSpPr/>
            <p:nvPr/>
          </p:nvSpPr>
          <p:spPr>
            <a:xfrm>
              <a:off x="4882299" y="4681240"/>
              <a:ext cx="1268296" cy="3886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INDICADOR</a:t>
              </a:r>
              <a:endPara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ángulo 15"/>
            <p:cNvSpPr/>
            <p:nvPr/>
          </p:nvSpPr>
          <p:spPr>
            <a:xfrm>
              <a:off x="9128148" y="1896091"/>
              <a:ext cx="1873885" cy="32512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 smtClean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1.- Docente capacitado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 smtClean="0"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2.- </a:t>
              </a:r>
              <a:r>
                <a:rPr lang="es-MX" sz="1100" dirty="0" smtClean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Lista de asistencia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 smtClean="0"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3.-Trabajo  final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4</a:t>
              </a:r>
              <a:r>
                <a:rPr lang="es-MX" sz="1100" dirty="0" smtClean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.- Emisión de constancia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 smtClean="0"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5. DA emite oficio informado sobre la asistencia o inasistencia de los maestros.</a:t>
              </a:r>
              <a:endParaRPr lang="es-MX" sz="1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Rectángulo 16"/>
            <p:cNvSpPr/>
            <p:nvPr/>
          </p:nvSpPr>
          <p:spPr>
            <a:xfrm>
              <a:off x="9642710" y="1387316"/>
              <a:ext cx="955453" cy="3886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SALIDAS</a:t>
              </a:r>
              <a:endPara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Rectángulo 17"/>
            <p:cNvSpPr/>
            <p:nvPr/>
          </p:nvSpPr>
          <p:spPr>
            <a:xfrm>
              <a:off x="118128" y="5366167"/>
              <a:ext cx="2535810" cy="136096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es-MX" sz="11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PELIGRO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r>
                <a:rPr lang="es-MX" sz="11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1.- </a:t>
              </a:r>
              <a:r>
                <a:rPr lang="es-MX" sz="1100" dirty="0">
                  <a:ea typeface="Calibri" panose="020F0502020204030204" pitchFamily="34" charset="0"/>
                  <a:cs typeface="Times New Roman" panose="02020603050405020304" pitchFamily="18" charset="0"/>
                </a:rPr>
                <a:t>Q</a:t>
              </a:r>
              <a:r>
                <a:rPr lang="es-MX" sz="11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ue se impartan cursos que no cumplan con sus objetivos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2. Que se tenga una inadecuada planeación.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9" name="Rectángulo 18"/>
            <p:cNvSpPr/>
            <p:nvPr/>
          </p:nvSpPr>
          <p:spPr>
            <a:xfrm>
              <a:off x="8856921" y="5583090"/>
              <a:ext cx="2413591" cy="101409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RIESGO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r>
                <a:rPr lang="es-MX" sz="1100" dirty="0"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r>
                <a:rPr lang="es-MX" sz="11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.- Docente no Actualizado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r>
                <a:rPr lang="es-MX" sz="11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.- Disminución de la calidad educativa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28" name="Flecha arriba y abajo 27"/>
            <p:cNvSpPr/>
            <p:nvPr/>
          </p:nvSpPr>
          <p:spPr>
            <a:xfrm>
              <a:off x="4613640" y="2425540"/>
              <a:ext cx="138663" cy="587375"/>
            </a:xfrm>
            <a:prstGeom prst="up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9" name="Flecha arriba y abajo 28"/>
            <p:cNvSpPr/>
            <p:nvPr/>
          </p:nvSpPr>
          <p:spPr>
            <a:xfrm>
              <a:off x="4613639" y="4481422"/>
              <a:ext cx="138663" cy="587375"/>
            </a:xfrm>
            <a:prstGeom prst="up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0" name="Flecha izquierda y derecha 29"/>
            <p:cNvSpPr/>
            <p:nvPr/>
          </p:nvSpPr>
          <p:spPr>
            <a:xfrm>
              <a:off x="7811978" y="3653610"/>
              <a:ext cx="1216152" cy="161784"/>
            </a:xfrm>
            <a:prstGeom prst="left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1" name="Flecha derecha 30"/>
            <p:cNvSpPr/>
            <p:nvPr/>
          </p:nvSpPr>
          <p:spPr>
            <a:xfrm>
              <a:off x="2522322" y="3670506"/>
              <a:ext cx="747097" cy="144888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2" name="Documento 31"/>
            <p:cNvSpPr/>
            <p:nvPr/>
          </p:nvSpPr>
          <p:spPr>
            <a:xfrm>
              <a:off x="2172130" y="4757712"/>
              <a:ext cx="914400" cy="612648"/>
            </a:xfrm>
            <a:prstGeom prst="flowChartDocumen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3" name="Documento 32"/>
            <p:cNvSpPr/>
            <p:nvPr/>
          </p:nvSpPr>
          <p:spPr>
            <a:xfrm>
              <a:off x="7354778" y="5783813"/>
              <a:ext cx="914400" cy="612648"/>
            </a:xfrm>
            <a:prstGeom prst="flowChartDocumen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4" name="Documento 33"/>
            <p:cNvSpPr/>
            <p:nvPr/>
          </p:nvSpPr>
          <p:spPr>
            <a:xfrm>
              <a:off x="10689513" y="4777917"/>
              <a:ext cx="914400" cy="612648"/>
            </a:xfrm>
            <a:prstGeom prst="flowChartDocumen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5" name="Multidocumento 34"/>
            <p:cNvSpPr/>
            <p:nvPr/>
          </p:nvSpPr>
          <p:spPr>
            <a:xfrm>
              <a:off x="7187234" y="4070078"/>
              <a:ext cx="1060704" cy="758952"/>
            </a:xfrm>
            <a:prstGeom prst="flowChartMultidocumen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24" name="CuadroTexto 23"/>
          <p:cNvSpPr txBox="1"/>
          <p:nvPr/>
        </p:nvSpPr>
        <p:spPr>
          <a:xfrm>
            <a:off x="8856921" y="271849"/>
            <a:ext cx="29396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/>
              <a:t>Versión 2.0 Febrero 13, 2019</a:t>
            </a:r>
            <a:endParaRPr lang="es-MX" sz="1100" b="1" dirty="0"/>
          </a:p>
          <a:p>
            <a:pPr algn="r"/>
            <a:r>
              <a:rPr lang="es-MX" sz="1100" b="1" dirty="0" smtClean="0"/>
              <a:t>Elaborado por: M.E. Julia Graciela Preciado León</a:t>
            </a:r>
            <a:endParaRPr lang="es-MX" sz="1100" b="1" dirty="0"/>
          </a:p>
        </p:txBody>
      </p:sp>
    </p:spTree>
    <p:extLst>
      <p:ext uri="{BB962C8B-B14F-4D97-AF65-F5344CB8AC3E}">
        <p14:creationId xmlns:p14="http://schemas.microsoft.com/office/powerpoint/2010/main" val="162302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001961" y="430609"/>
            <a:ext cx="3028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CAJA NEGRA DE TUTORIAS ITH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99936" y="1906429"/>
            <a:ext cx="1873885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Grupos de tutorados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Tutores de inicio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Listas de Calificaciones Parciales.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Registros.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PIT (PROGRAMA INSTITUCIONAL DE TUTORIAS)</a:t>
            </a: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939695" y="1392971"/>
            <a:ext cx="11943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320937" y="1387316"/>
            <a:ext cx="4391025" cy="10382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Capacitaciones, Test, Conferencias, Dinámicas, Talleres, Presentaciones, Auditorio, Salones, Computadoras, Proyector, Sonido, Material académico, (hojas, colores, etc.) , Internet, Convenios con instituciones de apoyo, Recurso Humano, POA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5059804" y="1076782"/>
            <a:ext cx="117602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370944" y="3010738"/>
            <a:ext cx="4341016" cy="129718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Selección y asignación  de tutores  a los grupos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Programa  institucional de tutorías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Seguimiento a la trayectoria  académica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Sesiones grupales e individuales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Sistema de entrevistas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El tutor  realiza las canalizaciones correspondientes a las entidades convenientes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Visualizar en el q8  listas de calificaciones parciales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El tutor entrega a la coordinación de tutorías el reporte final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165987" y="2655586"/>
            <a:ext cx="106984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PROCESO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320935" y="5147291"/>
            <a:ext cx="4391025" cy="10902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1. Detección de casos en riesgo 5%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2. Aumento del índice de aprobación 60%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3. Disminución del índice de deserción escolar 6%</a:t>
            </a: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4882299" y="4681240"/>
            <a:ext cx="126829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9128148" y="1896091"/>
            <a:ext cx="1873885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ALUMNOS ATENDIDOS EN:</a:t>
            </a:r>
          </a:p>
          <a:p>
            <a:pPr marL="171450" indent="-17145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ASESORIAS ACADEMICAS</a:t>
            </a:r>
          </a:p>
          <a:p>
            <a:pPr marL="171450" indent="-17145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ATENCION PSICOLOGICA</a:t>
            </a:r>
          </a:p>
          <a:p>
            <a:pPr marL="171450" indent="-17145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ATENCIÒN PEDAGÒGICA</a:t>
            </a:r>
          </a:p>
          <a:p>
            <a:pPr marL="171450" indent="-17145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CANALIZACION DE ACUERDO A LA DETECCION </a:t>
            </a:r>
          </a:p>
        </p:txBody>
      </p:sp>
      <p:sp>
        <p:nvSpPr>
          <p:cNvPr id="17" name="Rectángulo 16"/>
          <p:cNvSpPr/>
          <p:nvPr/>
        </p:nvSpPr>
        <p:spPr>
          <a:xfrm>
            <a:off x="9642710" y="1387316"/>
            <a:ext cx="95545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93520" y="5655143"/>
            <a:ext cx="2535810" cy="10140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PELIGRO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Al no contar con la información, datos o personal necesario no tendríamos resultados favorables de igual manera, no se llevaría una Tutoría  eficiente</a:t>
            </a: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9128148" y="5583090"/>
            <a:ext cx="1873885" cy="10140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Los índices de reprobación, deserción y eficiencia terminal se verían afectados. 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8" name="Flecha arriba y abajo 27"/>
          <p:cNvSpPr/>
          <p:nvPr/>
        </p:nvSpPr>
        <p:spPr>
          <a:xfrm>
            <a:off x="4613640" y="2425540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lecha arriba y abajo 28"/>
          <p:cNvSpPr/>
          <p:nvPr/>
        </p:nvSpPr>
        <p:spPr>
          <a:xfrm>
            <a:off x="4632127" y="4556158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lecha izquierda y derecha 29"/>
          <p:cNvSpPr/>
          <p:nvPr/>
        </p:nvSpPr>
        <p:spPr>
          <a:xfrm>
            <a:off x="7811978" y="3670925"/>
            <a:ext cx="1216152" cy="161784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lecha derecha 30"/>
          <p:cNvSpPr/>
          <p:nvPr/>
        </p:nvSpPr>
        <p:spPr>
          <a:xfrm>
            <a:off x="2523829" y="3670506"/>
            <a:ext cx="747097" cy="1448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Documento 31"/>
          <p:cNvSpPr/>
          <p:nvPr/>
        </p:nvSpPr>
        <p:spPr>
          <a:xfrm>
            <a:off x="2172130" y="4757712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Documento 32"/>
          <p:cNvSpPr/>
          <p:nvPr/>
        </p:nvSpPr>
        <p:spPr>
          <a:xfrm>
            <a:off x="7711960" y="5855866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Documento 33"/>
          <p:cNvSpPr/>
          <p:nvPr/>
        </p:nvSpPr>
        <p:spPr>
          <a:xfrm>
            <a:off x="10689513" y="4777917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Multidocumento 34"/>
          <p:cNvSpPr/>
          <p:nvPr/>
        </p:nvSpPr>
        <p:spPr>
          <a:xfrm>
            <a:off x="7609680" y="4138526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CuadroTexto 22"/>
          <p:cNvSpPr txBox="1"/>
          <p:nvPr/>
        </p:nvSpPr>
        <p:spPr>
          <a:xfrm>
            <a:off x="8856921" y="271849"/>
            <a:ext cx="29396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dirty="0" smtClean="0"/>
              <a:t>Versión </a:t>
            </a:r>
            <a:r>
              <a:rPr lang="es-MX" sz="1100" smtClean="0"/>
              <a:t>2.0 Febrero 13, </a:t>
            </a:r>
            <a:r>
              <a:rPr lang="es-MX" sz="1100" dirty="0" smtClean="0"/>
              <a:t>2018</a:t>
            </a:r>
            <a:endParaRPr lang="es-MX" sz="1100" dirty="0"/>
          </a:p>
          <a:p>
            <a:pPr algn="r"/>
            <a:r>
              <a:rPr lang="es-MX" sz="1100" dirty="0" smtClean="0"/>
              <a:t>Elaborado por: M.E. Julia Graciela Preciado León</a:t>
            </a:r>
            <a:endParaRPr lang="es-MX" sz="1100" dirty="0"/>
          </a:p>
        </p:txBody>
      </p:sp>
    </p:spTree>
    <p:extLst>
      <p:ext uri="{BB962C8B-B14F-4D97-AF65-F5344CB8AC3E}">
        <p14:creationId xmlns:p14="http://schemas.microsoft.com/office/powerpoint/2010/main" val="207604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3233</TotalTime>
  <Words>294</Words>
  <Application>Microsoft Office PowerPoint</Application>
  <PresentationFormat>Panorámica</PresentationFormat>
  <Paragraphs>86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Usuario de Windows</cp:lastModifiedBy>
  <cp:revision>48</cp:revision>
  <cp:lastPrinted>2019-02-05T16:51:17Z</cp:lastPrinted>
  <dcterms:created xsi:type="dcterms:W3CDTF">2017-10-05T18:52:50Z</dcterms:created>
  <dcterms:modified xsi:type="dcterms:W3CDTF">2019-02-26T16:22:07Z</dcterms:modified>
</cp:coreProperties>
</file>